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365" r:id="rId3"/>
    <p:sldId id="367" r:id="rId4"/>
    <p:sldId id="370" r:id="rId5"/>
    <p:sldId id="375" r:id="rId6"/>
    <p:sldId id="374" r:id="rId7"/>
    <p:sldId id="37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71" autoAdjust="0"/>
    <p:restoredTop sz="95332" autoAdjust="0"/>
  </p:normalViewPr>
  <p:slideViewPr>
    <p:cSldViewPr>
      <p:cViewPr varScale="1">
        <p:scale>
          <a:sx n="83" d="100"/>
          <a:sy n="83" d="100"/>
        </p:scale>
        <p:origin x="1987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20FE8-F69B-43FB-A1B2-0A472D16FC7F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37C988-B237-494C-AF33-8F914491A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30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88E7-DF69-45E2-B93A-33B4058C7082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7184-8AB4-4A16-935D-2420FB5A0D1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Fairview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32" y="152400"/>
            <a:ext cx="1381125" cy="120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0827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88E7-DF69-45E2-B93A-33B4058C7082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7184-8AB4-4A16-935D-2420FB5A0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933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88E7-DF69-45E2-B93A-33B4058C7082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7184-8AB4-4A16-935D-2420FB5A0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25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1FAA-BCA1-41CB-9940-C52515D8895B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EC5AA-B851-4EB2-8620-BDB5C596D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43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1FAA-BCA1-41CB-9940-C52515D8895B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EC5AA-B851-4EB2-8620-BDB5C596D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52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1FAA-BCA1-41CB-9940-C52515D8895B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EC5AA-B851-4EB2-8620-BDB5C596D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36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1FAA-BCA1-41CB-9940-C52515D8895B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EC5AA-B851-4EB2-8620-BDB5C596D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5849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1FAA-BCA1-41CB-9940-C52515D8895B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EC5AA-B851-4EB2-8620-BDB5C596D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734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1FAA-BCA1-41CB-9940-C52515D8895B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EC5AA-B851-4EB2-8620-BDB5C596D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660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1FAA-BCA1-41CB-9940-C52515D8895B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EC5AA-B851-4EB2-8620-BDB5C596D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529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1FAA-BCA1-41CB-9940-C52515D8895B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EC5AA-B851-4EB2-8620-BDB5C596D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93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88E7-DF69-45E2-B93A-33B4058C7082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7184-8AB4-4A16-935D-2420FB5A0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235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1FAA-BCA1-41CB-9940-C52515D8895B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EC5AA-B851-4EB2-8620-BDB5C596D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894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1FAA-BCA1-41CB-9940-C52515D8895B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EC5AA-B851-4EB2-8620-BDB5C596D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5252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1FAA-BCA1-41CB-9940-C52515D8895B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EC5AA-B851-4EB2-8620-BDB5C596D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748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88E7-DF69-45E2-B93A-33B4058C7082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7184-8AB4-4A16-935D-2420FB5A0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422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88E7-DF69-45E2-B93A-33B4058C7082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7184-8AB4-4A16-935D-2420FB5A0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247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88E7-DF69-45E2-B93A-33B4058C7082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7184-8AB4-4A16-935D-2420FB5A0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240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88E7-DF69-45E2-B93A-33B4058C7082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7184-8AB4-4A16-935D-2420FB5A0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898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88E7-DF69-45E2-B93A-33B4058C7082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7184-8AB4-4A16-935D-2420FB5A0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28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88E7-DF69-45E2-B93A-33B4058C7082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7184-8AB4-4A16-935D-2420FB5A0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287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88E7-DF69-45E2-B93A-33B4058C7082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7184-8AB4-4A16-935D-2420FB5A0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7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488E7-DF69-45E2-B93A-33B4058C7082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47184-8AB4-4A16-935D-2420FB5A0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71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A1FAA-BCA1-41CB-9940-C52515D8895B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EC5AA-B851-4EB2-8620-BDB5C596D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99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hendricks@fairviewtexas.or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pmh1004@sbcglobal.ne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pic>
        <p:nvPicPr>
          <p:cNvPr id="6" name="Picture 2" descr="Fair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32" y="152400"/>
            <a:ext cx="1381125" cy="120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188232" y="4876800"/>
            <a:ext cx="41910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Paul Hendricks</a:t>
            </a:r>
          </a:p>
          <a:p>
            <a:pPr algn="l">
              <a:spcBef>
                <a:spcPts val="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hlinkClick r:id="rId3"/>
              </a:rPr>
              <a:t>phendricks@fairviewtexas.org</a:t>
            </a:r>
            <a:endParaRPr lang="en-US" sz="2000" b="1" dirty="0" smtClean="0">
              <a:solidFill>
                <a:schemeClr val="tx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hlinkClick r:id="rId4"/>
              </a:rPr>
              <a:t>pmh1004@sbcglobal.net</a:t>
            </a:r>
            <a:endParaRPr lang="en-US" sz="2000" b="1" dirty="0" smtClean="0">
              <a:solidFill>
                <a:schemeClr val="tx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469-667-7750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7416" y="457200"/>
            <a:ext cx="6799384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3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116016" y="609600"/>
            <a:ext cx="559344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McKinney Airport 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Master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Plan 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Update 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086708" y="3898765"/>
            <a:ext cx="6400800" cy="9144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May 1, 2018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2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47651"/>
            <a:ext cx="76962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McKinney Airport Master Plan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07" y="1362077"/>
            <a:ext cx="8803368" cy="3743324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b="1" dirty="0"/>
              <a:t>The recommended Master Plan Concept for proposed development potential over the next 20+ </a:t>
            </a:r>
            <a:r>
              <a:rPr lang="en-US" b="1" dirty="0" smtClean="0"/>
              <a:t>years </a:t>
            </a:r>
            <a:endParaRPr lang="en-US" b="1" dirty="0"/>
          </a:p>
          <a:p>
            <a:pPr>
              <a:spcBef>
                <a:spcPts val="0"/>
              </a:spcBef>
            </a:pPr>
            <a:r>
              <a:rPr lang="en-US" b="1" dirty="0"/>
              <a:t>A detailed </a:t>
            </a:r>
            <a:r>
              <a:rPr lang="en-US" b="1" dirty="0" smtClean="0"/>
              <a:t>Capital Improvement Program </a:t>
            </a:r>
            <a:r>
              <a:rPr lang="en-US" b="1" dirty="0"/>
              <a:t>associated with potential airport </a:t>
            </a:r>
            <a:r>
              <a:rPr lang="en-US" b="1" dirty="0" smtClean="0"/>
              <a:t>development</a:t>
            </a:r>
            <a:endParaRPr lang="en-US" b="1" dirty="0"/>
          </a:p>
          <a:p>
            <a:pPr>
              <a:spcBef>
                <a:spcPts val="0"/>
              </a:spcBef>
            </a:pPr>
            <a:r>
              <a:rPr lang="en-US" b="1" dirty="0"/>
              <a:t>An environmental overview of the proposed </a:t>
            </a:r>
            <a:r>
              <a:rPr lang="en-US" b="1" dirty="0" smtClean="0"/>
              <a:t>development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5279172"/>
            <a:ext cx="8382000" cy="138499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Airport Master Plan Update Study is a Recurring FAA Requirement to ensure Airport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eadiness and Adequacy for Future Capacity    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Fair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32" y="152400"/>
            <a:ext cx="1381125" cy="120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3997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1925"/>
            <a:ext cx="8229600" cy="1143000"/>
          </a:xfrm>
        </p:spPr>
        <p:txBody>
          <a:bodyPr/>
          <a:lstStyle/>
          <a:p>
            <a:r>
              <a:rPr lang="en-US" b="1" dirty="0" smtClean="0"/>
              <a:t>Phased Funding Profile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1327069"/>
            <a:ext cx="8871642" cy="5334000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b="1" dirty="0"/>
              <a:t>Short Term (1 – 5 years): $124,000,000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dirty="0" smtClean="0"/>
              <a:t>Construct General Aviation Terminal (EDC/CDC Support)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dirty="0"/>
              <a:t>Acquire Land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dirty="0"/>
              <a:t>Extend Hangar Taxilane access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u="sng" dirty="0"/>
              <a:t>Extend Runway 18-39 </a:t>
            </a:r>
            <a:r>
              <a:rPr lang="en-US" b="1" u="sng" dirty="0" smtClean="0"/>
              <a:t> 1,500</a:t>
            </a:r>
            <a:r>
              <a:rPr lang="en-US" b="1" u="sng" dirty="0"/>
              <a:t>’</a:t>
            </a:r>
          </a:p>
          <a:p>
            <a:pPr marL="3429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b="1" dirty="0"/>
              <a:t>Intermediate Term (6 – 10 years): $</a:t>
            </a:r>
            <a:r>
              <a:rPr lang="en-US" sz="3200" b="1" dirty="0" smtClean="0"/>
              <a:t>37,000,000</a:t>
            </a:r>
          </a:p>
          <a:p>
            <a:pPr marL="742950" lvl="2" indent="-342900">
              <a:spcBef>
                <a:spcPts val="0"/>
              </a:spcBef>
            </a:pPr>
            <a:r>
              <a:rPr lang="en-US" sz="2800" b="1" dirty="0"/>
              <a:t>Lighting, Hangar access</a:t>
            </a:r>
          </a:p>
          <a:p>
            <a:pPr marL="3429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b="1" dirty="0"/>
              <a:t>Long Term (11 – 20 years):  $383,000,000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u="sng" dirty="0" smtClean="0"/>
              <a:t>Construct Parallel Runway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dirty="0" smtClean="0"/>
              <a:t>Construct Commercial Service Complex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dirty="0" smtClean="0"/>
              <a:t>Construct Parking Complex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dirty="0" smtClean="0"/>
              <a:t>Taxiway Modifications</a:t>
            </a:r>
          </a:p>
          <a:p>
            <a:pPr>
              <a:spcBef>
                <a:spcPts val="0"/>
              </a:spcBef>
            </a:pPr>
            <a:r>
              <a:rPr lang="en-US" b="1" dirty="0" smtClean="0"/>
              <a:t>Total Program:  $544,000,000</a:t>
            </a:r>
            <a:endParaRPr lang="en-US" b="1" dirty="0"/>
          </a:p>
        </p:txBody>
      </p:sp>
      <p:pic>
        <p:nvPicPr>
          <p:cNvPr id="8" name="Picture 2" descr="Fair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32" y="152400"/>
            <a:ext cx="1381125" cy="120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0176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8229600" cy="715962"/>
          </a:xfrm>
        </p:spPr>
        <p:txBody>
          <a:bodyPr>
            <a:noAutofit/>
          </a:bodyPr>
          <a:lstStyle/>
          <a:p>
            <a:r>
              <a:rPr lang="en-US" sz="3200" b="1" dirty="0"/>
              <a:t>Action </a:t>
            </a:r>
            <a:r>
              <a:rPr lang="en-US" sz="3200" b="1" dirty="0" smtClean="0"/>
              <a:t>Item Update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91600" cy="518160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/>
              <a:t>Maintain </a:t>
            </a:r>
            <a:r>
              <a:rPr lang="en-US" sz="2400" b="1" dirty="0" smtClean="0"/>
              <a:t>interface with McKinney </a:t>
            </a:r>
            <a:r>
              <a:rPr lang="en-US" sz="2400" b="1" dirty="0" smtClean="0"/>
              <a:t>staff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/>
              <a:t>Status:  Met with Airport Manager Ken Carley on April 24</a:t>
            </a:r>
          </a:p>
          <a:p>
            <a:pPr>
              <a:spcBef>
                <a:spcPts val="0"/>
              </a:spcBef>
            </a:pPr>
            <a:r>
              <a:rPr lang="en-US" sz="2400" b="1" dirty="0" smtClean="0"/>
              <a:t>Attendees:  Julie Crouch, Ray Dunlap, Paul Hendricks</a:t>
            </a:r>
          </a:p>
          <a:p>
            <a:pPr>
              <a:spcBef>
                <a:spcPts val="0"/>
              </a:spcBef>
            </a:pPr>
            <a:r>
              <a:rPr lang="en-US" sz="2400" b="1" dirty="0" smtClean="0"/>
              <a:t>Summary:</a:t>
            </a:r>
          </a:p>
          <a:p>
            <a:pPr lvl="1">
              <a:spcBef>
                <a:spcPts val="0"/>
              </a:spcBef>
            </a:pPr>
            <a:r>
              <a:rPr lang="en-US" sz="2200" b="1" dirty="0"/>
              <a:t>Master Plan still in review and anticipate some changes</a:t>
            </a:r>
          </a:p>
          <a:p>
            <a:pPr lvl="1">
              <a:spcBef>
                <a:spcPts val="0"/>
              </a:spcBef>
            </a:pPr>
            <a:r>
              <a:rPr lang="en-US" sz="2200" b="1" dirty="0" smtClean="0"/>
              <a:t>Focus </a:t>
            </a:r>
            <a:r>
              <a:rPr lang="en-US" sz="2200" b="1" dirty="0"/>
              <a:t>on economic input and value:  best uses of the </a:t>
            </a:r>
            <a:r>
              <a:rPr lang="en-US" sz="2200" b="1" dirty="0" smtClean="0"/>
              <a:t>airport</a:t>
            </a:r>
          </a:p>
          <a:p>
            <a:pPr lvl="1">
              <a:spcBef>
                <a:spcPts val="0"/>
              </a:spcBef>
            </a:pPr>
            <a:r>
              <a:rPr lang="en-US" sz="2200" b="1" dirty="0" smtClean="0"/>
              <a:t>New runway may not be needed for 20+ years</a:t>
            </a:r>
          </a:p>
          <a:p>
            <a:pPr lvl="1">
              <a:spcBef>
                <a:spcPts val="0"/>
              </a:spcBef>
            </a:pPr>
            <a:r>
              <a:rPr lang="en-US" sz="2200" b="1" dirty="0" smtClean="0"/>
              <a:t>Runway extension – heavy weight take-offs</a:t>
            </a:r>
          </a:p>
          <a:p>
            <a:pPr lvl="1">
              <a:spcBef>
                <a:spcPts val="0"/>
              </a:spcBef>
            </a:pPr>
            <a:r>
              <a:rPr lang="en-US" sz="2200" b="1" dirty="0" smtClean="0"/>
              <a:t>Economic impact studies – underway</a:t>
            </a:r>
          </a:p>
          <a:p>
            <a:pPr lvl="1">
              <a:spcBef>
                <a:spcPts val="0"/>
              </a:spcBef>
            </a:pPr>
            <a:r>
              <a:rPr lang="en-US" sz="2200" b="1" dirty="0" smtClean="0"/>
              <a:t>Environmental impacts studies will be required for all updates</a:t>
            </a:r>
          </a:p>
          <a:p>
            <a:pPr lvl="1">
              <a:spcBef>
                <a:spcPts val="0"/>
              </a:spcBef>
            </a:pPr>
            <a:r>
              <a:rPr lang="en-US" sz="2200" b="1" dirty="0" smtClean="0"/>
              <a:t>Current efforts:  New General Aviation Terminal and additional hangar (40K </a:t>
            </a:r>
            <a:r>
              <a:rPr lang="en-US" sz="2200" b="1" dirty="0" err="1" smtClean="0"/>
              <a:t>sq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ft</a:t>
            </a:r>
            <a:r>
              <a:rPr lang="en-US" sz="2200" b="1" dirty="0" smtClean="0"/>
              <a:t>)</a:t>
            </a:r>
          </a:p>
          <a:p>
            <a:pPr lvl="1">
              <a:spcBef>
                <a:spcPts val="0"/>
              </a:spcBef>
            </a:pPr>
            <a:r>
              <a:rPr lang="en-US" sz="2200" b="1" dirty="0" smtClean="0"/>
              <a:t>Anticipate presentation to McKinney Council Summer 2018</a:t>
            </a:r>
          </a:p>
          <a:p>
            <a:pPr lvl="1">
              <a:spcBef>
                <a:spcPts val="0"/>
              </a:spcBef>
            </a:pPr>
            <a:r>
              <a:rPr lang="en-US" sz="2200" b="1" dirty="0" smtClean="0"/>
              <a:t>Requested continued interface with Fairview - information</a:t>
            </a:r>
          </a:p>
          <a:p>
            <a:pPr marL="914400" lvl="2" indent="0">
              <a:spcBef>
                <a:spcPts val="0"/>
              </a:spcBef>
              <a:buNone/>
            </a:pPr>
            <a:endParaRPr lang="en-US" sz="1800" b="1" dirty="0" smtClean="0"/>
          </a:p>
          <a:p>
            <a:pPr lvl="1">
              <a:spcBef>
                <a:spcPts val="0"/>
              </a:spcBef>
            </a:pPr>
            <a:endParaRPr lang="en-US" sz="2200" b="1" dirty="0" smtClean="0"/>
          </a:p>
          <a:p>
            <a:pPr lvl="1">
              <a:spcBef>
                <a:spcPts val="0"/>
              </a:spcBef>
            </a:pPr>
            <a:endParaRPr lang="en-US" sz="2200" b="1" dirty="0"/>
          </a:p>
          <a:p>
            <a:pPr lvl="2">
              <a:spcBef>
                <a:spcPts val="0"/>
              </a:spcBef>
            </a:pPr>
            <a:endParaRPr lang="en-US" sz="1600" b="1" dirty="0" smtClean="0"/>
          </a:p>
          <a:p>
            <a:pPr lvl="1">
              <a:spcBef>
                <a:spcPts val="0"/>
              </a:spcBef>
            </a:pPr>
            <a:endParaRPr lang="en-US" sz="1800" b="1" dirty="0" smtClean="0"/>
          </a:p>
          <a:p>
            <a:pPr lvl="1">
              <a:spcBef>
                <a:spcPts val="0"/>
              </a:spcBef>
            </a:pPr>
            <a:endParaRPr lang="en-US" sz="2000" b="1" dirty="0" smtClean="0"/>
          </a:p>
          <a:p>
            <a:pPr lvl="1">
              <a:spcBef>
                <a:spcPts val="0"/>
              </a:spcBef>
            </a:pPr>
            <a:endParaRPr lang="en-US" sz="2000" b="1" dirty="0"/>
          </a:p>
          <a:p>
            <a:pPr marL="0" indent="0">
              <a:spcBef>
                <a:spcPts val="0"/>
              </a:spcBef>
              <a:buNone/>
            </a:pPr>
            <a:endParaRPr lang="en-US" sz="2800" b="1" dirty="0"/>
          </a:p>
          <a:p>
            <a:pPr marL="0" indent="0">
              <a:spcBef>
                <a:spcPts val="0"/>
              </a:spcBef>
              <a:buNone/>
            </a:pPr>
            <a:endParaRPr lang="en-US" sz="2800" b="1" dirty="0" smtClean="0"/>
          </a:p>
          <a:p>
            <a:pPr>
              <a:spcBef>
                <a:spcPts val="0"/>
              </a:spcBef>
            </a:pPr>
            <a:endParaRPr lang="en-US" b="1" dirty="0" smtClean="0"/>
          </a:p>
          <a:p>
            <a:pPr lvl="2">
              <a:spcBef>
                <a:spcPts val="0"/>
              </a:spcBef>
            </a:pPr>
            <a:endParaRPr lang="en-US" b="1" dirty="0" smtClean="0"/>
          </a:p>
        </p:txBody>
      </p:sp>
      <p:pic>
        <p:nvPicPr>
          <p:cNvPr id="4" name="Picture 2" descr="Fair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32" y="152400"/>
            <a:ext cx="1381125" cy="120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2967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8229600" cy="715962"/>
          </a:xfrm>
        </p:spPr>
        <p:txBody>
          <a:bodyPr>
            <a:noAutofit/>
          </a:bodyPr>
          <a:lstStyle/>
          <a:p>
            <a:r>
              <a:rPr lang="en-US" sz="3200" b="1" dirty="0"/>
              <a:t>Action </a:t>
            </a:r>
            <a:r>
              <a:rPr lang="en-US" sz="3200" b="1" dirty="0" smtClean="0"/>
              <a:t>Item Update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91600" cy="51816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/>
              <a:t>Maintain </a:t>
            </a:r>
            <a:r>
              <a:rPr lang="en-US" sz="2400" b="1" dirty="0" smtClean="0"/>
              <a:t>interface with McKinney </a:t>
            </a:r>
            <a:r>
              <a:rPr lang="en-US" sz="2400" b="1" dirty="0" smtClean="0"/>
              <a:t>staff</a:t>
            </a:r>
            <a:r>
              <a:rPr lang="en-US" sz="2400" b="1" dirty="0"/>
              <a:t>:  </a:t>
            </a:r>
            <a:r>
              <a:rPr lang="en-US" sz="2400" b="1" dirty="0" smtClean="0"/>
              <a:t>Update Airport Advisory Team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/>
              <a:t>Status:  Ken Carley Met with Advisory Team on April 24</a:t>
            </a:r>
          </a:p>
          <a:p>
            <a:pPr>
              <a:spcBef>
                <a:spcPts val="0"/>
              </a:spcBef>
            </a:pPr>
            <a:r>
              <a:rPr lang="en-US" sz="2400" b="1" dirty="0" smtClean="0"/>
              <a:t>Attendees:  John </a:t>
            </a:r>
            <a:r>
              <a:rPr lang="en-US" sz="2400" b="1" dirty="0"/>
              <a:t>W</a:t>
            </a:r>
            <a:r>
              <a:rPr lang="en-US" sz="2400" b="1" dirty="0" smtClean="0"/>
              <a:t>roten, Howard Robbins, Maryanne Simonsen</a:t>
            </a:r>
          </a:p>
          <a:p>
            <a:pPr>
              <a:spcBef>
                <a:spcPts val="0"/>
              </a:spcBef>
            </a:pPr>
            <a:r>
              <a:rPr lang="en-US" sz="2400" b="1" dirty="0" smtClean="0"/>
              <a:t>Summary: </a:t>
            </a:r>
          </a:p>
          <a:p>
            <a:pPr lvl="1">
              <a:spcBef>
                <a:spcPts val="0"/>
              </a:spcBef>
            </a:pPr>
            <a:r>
              <a:rPr lang="en-US" sz="2400" b="1" dirty="0" smtClean="0"/>
              <a:t>Noise discussions</a:t>
            </a:r>
          </a:p>
          <a:p>
            <a:pPr lvl="2">
              <a:spcBef>
                <a:spcPts val="0"/>
              </a:spcBef>
            </a:pPr>
            <a:r>
              <a:rPr lang="en-US" sz="2000" b="1" dirty="0"/>
              <a:t>W</a:t>
            </a:r>
            <a:r>
              <a:rPr lang="en-US" sz="2000" b="1" dirty="0" smtClean="0"/>
              <a:t>ill review Standard Instrument Departure routes</a:t>
            </a:r>
          </a:p>
          <a:p>
            <a:pPr lvl="2">
              <a:spcBef>
                <a:spcPts val="0"/>
              </a:spcBef>
            </a:pPr>
            <a:r>
              <a:rPr lang="en-US" sz="2000" b="1" dirty="0" smtClean="0"/>
              <a:t>Coordinate with Tower manager for procedures and coordination</a:t>
            </a:r>
            <a:endParaRPr lang="en-US" sz="1400" b="1" dirty="0" smtClean="0"/>
          </a:p>
          <a:p>
            <a:pPr lvl="1">
              <a:spcBef>
                <a:spcPts val="0"/>
              </a:spcBef>
            </a:pPr>
            <a:r>
              <a:rPr lang="en-US" sz="2400" b="1" dirty="0" smtClean="0"/>
              <a:t>Real Estate Values </a:t>
            </a:r>
          </a:p>
          <a:p>
            <a:pPr lvl="2">
              <a:spcBef>
                <a:spcPts val="0"/>
              </a:spcBef>
            </a:pPr>
            <a:r>
              <a:rPr lang="en-US" sz="2000" b="1" dirty="0" smtClean="0"/>
              <a:t>Unknown residential impacts</a:t>
            </a:r>
          </a:p>
          <a:p>
            <a:pPr lvl="2">
              <a:spcBef>
                <a:spcPts val="0"/>
              </a:spcBef>
            </a:pPr>
            <a:r>
              <a:rPr lang="en-US" sz="2000" b="1" dirty="0" smtClean="0"/>
              <a:t>Forecast positive commercial impacts</a:t>
            </a:r>
          </a:p>
          <a:p>
            <a:pPr lvl="1">
              <a:spcBef>
                <a:spcPts val="0"/>
              </a:spcBef>
            </a:pPr>
            <a:endParaRPr lang="en-US" sz="2400" b="1" dirty="0" smtClean="0"/>
          </a:p>
          <a:p>
            <a:pPr lvl="1">
              <a:spcBef>
                <a:spcPts val="0"/>
              </a:spcBef>
            </a:pPr>
            <a:endParaRPr lang="en-US" sz="2000" b="1" dirty="0" smtClean="0"/>
          </a:p>
          <a:p>
            <a:pPr lvl="1">
              <a:spcBef>
                <a:spcPts val="0"/>
              </a:spcBef>
            </a:pPr>
            <a:endParaRPr lang="en-US" sz="2200" b="1" dirty="0"/>
          </a:p>
          <a:p>
            <a:pPr lvl="2">
              <a:spcBef>
                <a:spcPts val="0"/>
              </a:spcBef>
            </a:pPr>
            <a:endParaRPr lang="en-US" sz="1600" b="1" dirty="0" smtClean="0"/>
          </a:p>
          <a:p>
            <a:pPr lvl="1">
              <a:spcBef>
                <a:spcPts val="0"/>
              </a:spcBef>
            </a:pPr>
            <a:endParaRPr lang="en-US" sz="1800" b="1" dirty="0" smtClean="0"/>
          </a:p>
          <a:p>
            <a:pPr lvl="1">
              <a:spcBef>
                <a:spcPts val="0"/>
              </a:spcBef>
            </a:pPr>
            <a:endParaRPr lang="en-US" sz="2000" b="1" dirty="0" smtClean="0"/>
          </a:p>
          <a:p>
            <a:pPr lvl="1">
              <a:spcBef>
                <a:spcPts val="0"/>
              </a:spcBef>
            </a:pPr>
            <a:endParaRPr lang="en-US" sz="2000" b="1" dirty="0"/>
          </a:p>
          <a:p>
            <a:pPr marL="0" indent="0">
              <a:spcBef>
                <a:spcPts val="0"/>
              </a:spcBef>
              <a:buNone/>
            </a:pPr>
            <a:endParaRPr lang="en-US" sz="2800" b="1" dirty="0"/>
          </a:p>
          <a:p>
            <a:pPr marL="0" indent="0">
              <a:spcBef>
                <a:spcPts val="0"/>
              </a:spcBef>
              <a:buNone/>
            </a:pPr>
            <a:endParaRPr lang="en-US" sz="2800" b="1" dirty="0" smtClean="0"/>
          </a:p>
          <a:p>
            <a:pPr>
              <a:spcBef>
                <a:spcPts val="0"/>
              </a:spcBef>
            </a:pPr>
            <a:endParaRPr lang="en-US" b="1" dirty="0" smtClean="0"/>
          </a:p>
          <a:p>
            <a:pPr lvl="2">
              <a:spcBef>
                <a:spcPts val="0"/>
              </a:spcBef>
            </a:pPr>
            <a:endParaRPr lang="en-US" b="1" dirty="0" smtClean="0"/>
          </a:p>
        </p:txBody>
      </p:sp>
      <p:pic>
        <p:nvPicPr>
          <p:cNvPr id="4" name="Picture 2" descr="Fair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32" y="152400"/>
            <a:ext cx="1381125" cy="120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6709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99257"/>
            <a:ext cx="8229600" cy="7159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Next Steps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91600" cy="5181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b="1" dirty="0" smtClean="0"/>
              <a:t>Update full Airport Advisory Committee</a:t>
            </a:r>
          </a:p>
          <a:p>
            <a:pPr>
              <a:spcBef>
                <a:spcPts val="0"/>
              </a:spcBef>
            </a:pPr>
            <a:r>
              <a:rPr lang="en-US" b="1" dirty="0" smtClean="0"/>
              <a:t>Maintain relationship with McKinney staff</a:t>
            </a:r>
            <a:endParaRPr lang="en-US" b="1" dirty="0" smtClean="0"/>
          </a:p>
          <a:p>
            <a:pPr marL="457200" lvl="1" indent="0">
              <a:spcBef>
                <a:spcPts val="0"/>
              </a:spcBef>
              <a:buNone/>
            </a:pPr>
            <a:endParaRPr lang="en-US" sz="2400" b="1" dirty="0" smtClean="0"/>
          </a:p>
          <a:p>
            <a:pPr lvl="1">
              <a:spcBef>
                <a:spcPts val="0"/>
              </a:spcBef>
            </a:pPr>
            <a:endParaRPr lang="en-US" sz="2000" b="1" dirty="0" smtClean="0"/>
          </a:p>
          <a:p>
            <a:pPr lvl="1">
              <a:spcBef>
                <a:spcPts val="0"/>
              </a:spcBef>
            </a:pPr>
            <a:endParaRPr lang="en-US" sz="2200" b="1" dirty="0"/>
          </a:p>
          <a:p>
            <a:pPr lvl="2">
              <a:spcBef>
                <a:spcPts val="0"/>
              </a:spcBef>
            </a:pPr>
            <a:endParaRPr lang="en-US" sz="1600" b="1" dirty="0" smtClean="0"/>
          </a:p>
          <a:p>
            <a:pPr lvl="1">
              <a:spcBef>
                <a:spcPts val="0"/>
              </a:spcBef>
            </a:pPr>
            <a:endParaRPr lang="en-US" sz="1800" b="1" dirty="0" smtClean="0"/>
          </a:p>
          <a:p>
            <a:pPr lvl="1">
              <a:spcBef>
                <a:spcPts val="0"/>
              </a:spcBef>
            </a:pPr>
            <a:endParaRPr lang="en-US" sz="2000" b="1" dirty="0" smtClean="0"/>
          </a:p>
          <a:p>
            <a:pPr lvl="1">
              <a:spcBef>
                <a:spcPts val="0"/>
              </a:spcBef>
            </a:pPr>
            <a:endParaRPr lang="en-US" sz="2000" b="1" dirty="0"/>
          </a:p>
          <a:p>
            <a:pPr marL="0" indent="0">
              <a:spcBef>
                <a:spcPts val="0"/>
              </a:spcBef>
              <a:buNone/>
            </a:pPr>
            <a:endParaRPr lang="en-US" sz="2800" b="1" dirty="0"/>
          </a:p>
          <a:p>
            <a:pPr marL="0" indent="0">
              <a:spcBef>
                <a:spcPts val="0"/>
              </a:spcBef>
              <a:buNone/>
            </a:pPr>
            <a:endParaRPr lang="en-US" sz="2800" b="1" dirty="0" smtClean="0"/>
          </a:p>
          <a:p>
            <a:pPr>
              <a:spcBef>
                <a:spcPts val="0"/>
              </a:spcBef>
            </a:pPr>
            <a:endParaRPr lang="en-US" b="1" dirty="0" smtClean="0"/>
          </a:p>
          <a:p>
            <a:pPr lvl="2">
              <a:spcBef>
                <a:spcPts val="0"/>
              </a:spcBef>
            </a:pPr>
            <a:endParaRPr lang="en-US" b="1" dirty="0" smtClean="0"/>
          </a:p>
        </p:txBody>
      </p:sp>
      <p:pic>
        <p:nvPicPr>
          <p:cNvPr id="4" name="Picture 2" descr="Fair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32" y="152400"/>
            <a:ext cx="1381125" cy="120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9859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2473</TotalTime>
  <Words>327</Words>
  <Application>Microsoft Office PowerPoint</Application>
  <PresentationFormat>On-screen Show (4:3)</PresentationFormat>
  <Paragraphs>84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Office Theme</vt:lpstr>
      <vt:lpstr>Custom Design</vt:lpstr>
      <vt:lpstr> </vt:lpstr>
      <vt:lpstr>McKinney Airport Master Plan</vt:lpstr>
      <vt:lpstr>Phased Funding Profile</vt:lpstr>
      <vt:lpstr>Action Item Update</vt:lpstr>
      <vt:lpstr>Action Item Update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 Texas Giving Day</dc:title>
  <dc:creator>paul</dc:creator>
  <cp:lastModifiedBy>Windows User</cp:lastModifiedBy>
  <cp:revision>232</cp:revision>
  <dcterms:created xsi:type="dcterms:W3CDTF">2015-07-07T03:02:47Z</dcterms:created>
  <dcterms:modified xsi:type="dcterms:W3CDTF">2018-05-01T20:51:13Z</dcterms:modified>
</cp:coreProperties>
</file>